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70" r:id="rId4"/>
    <p:sldId id="260" r:id="rId5"/>
    <p:sldId id="268" r:id="rId6"/>
    <p:sldId id="265" r:id="rId7"/>
    <p:sldId id="266" r:id="rId8"/>
    <p:sldId id="267" r:id="rId9"/>
    <p:sldId id="269" r:id="rId10"/>
    <p:sldId id="263" r:id="rId11"/>
    <p:sldId id="262" r:id="rId12"/>
    <p:sldId id="280" r:id="rId13"/>
    <p:sldId id="282" r:id="rId14"/>
    <p:sldId id="279" r:id="rId15"/>
    <p:sldId id="281" r:id="rId16"/>
    <p:sldId id="283" r:id="rId17"/>
    <p:sldId id="284" r:id="rId18"/>
    <p:sldId id="300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781"/>
  </p:normalViewPr>
  <p:slideViewPr>
    <p:cSldViewPr snapToGrid="0">
      <p:cViewPr varScale="1">
        <p:scale>
          <a:sx n="111" d="100"/>
          <a:sy n="111" d="100"/>
        </p:scale>
        <p:origin x="6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3AF95-0CCF-AB45-981E-621DA03002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BA3015-CFCD-B0A2-D7F7-001E174F97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22A84-C8D0-644C-F5F4-929768C89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5225C-08CE-224B-9820-46FA2B4DD17C}" type="datetimeFigureOut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C2762-3718-1856-E608-91BD40EB2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84268-66FB-40D1-A170-4EEA10B0F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79D63-8BEC-E943-B070-959019D5B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496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88B87-FCCD-46B6-1EE7-0A50233A5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3B2A4E-26D1-88B3-3E3B-E68EC0560F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C2F97-3DDF-5CE5-8E4E-D783FC66B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5225C-08CE-224B-9820-46FA2B4DD17C}" type="datetimeFigureOut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ADB58-72D7-4E87-7051-15CD16F3A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E1920-2B2C-FDA5-E6B8-F3FE83190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79D63-8BEC-E943-B070-959019D5B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28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0925E9-6AC0-F660-34F0-28D50B56A8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C21947-DD34-7DE2-E015-C282376702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D35E5-54FB-82AC-12CA-6A890CBC2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5225C-08CE-224B-9820-46FA2B4DD17C}" type="datetimeFigureOut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29FA2-1B02-A2A6-5D71-1AA9B06F7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33E1C-09E3-E914-8668-24A878489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79D63-8BEC-E943-B070-959019D5B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491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DD690-1284-D99E-0C54-19B1606A1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49D39-9402-A5FD-6EC5-B1CBABD8C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8B04B-7D13-7916-4301-73EEF315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5225C-08CE-224B-9820-46FA2B4DD17C}" type="datetimeFigureOut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AE5DD-C30D-DFD2-7D03-03720FB29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CC6E0-CAC2-2D39-E4AC-50D5087DD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79D63-8BEC-E943-B070-959019D5B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929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18985-994D-E1D4-9051-4D1AD8A45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44B44E-2244-7E0B-0A2A-5D1E534E3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5C7A3-C534-39BD-F460-36DCD8D07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5225C-08CE-224B-9820-46FA2B4DD17C}" type="datetimeFigureOut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D8FF2-A573-E33F-B145-D6B43E81A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75EBB-9490-4A5A-DB29-A518234E3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79D63-8BEC-E943-B070-959019D5B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382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8C80C-6ECF-9729-21E4-140ADE754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8D916-91F3-F6EF-D81C-7383D7D62A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0A716B-A077-F07A-C7B0-64246AD719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E9592A-D953-9730-64BE-F63288859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5225C-08CE-224B-9820-46FA2B4DD17C}" type="datetimeFigureOut">
              <a:rPr lang="en-US" smtClean="0"/>
              <a:t>3/4/25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2DDFE-E96E-ECB4-E710-8CEAC84B5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77F3B4-EDF5-01D6-7498-3BEF59475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79D63-8BEC-E943-B070-959019D5B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94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B161B-A0D4-BA24-F5C4-613C17ACD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3C6F4F-D45C-23D3-496C-CB20D0881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BF70CA-909F-CECC-5D36-59C9D33811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AFA140-ED7A-85A8-4EE6-3035D7B399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AABB3F-8C05-0A07-F761-40F8499CAE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7C8A71-9D48-90CB-6D52-0D8C5830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5225C-08CE-224B-9820-46FA2B4DD17C}" type="datetimeFigureOut">
              <a:rPr lang="en-US" smtClean="0"/>
              <a:t>3/4/25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4AB20-68A0-2F97-6973-33F838041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0094C9-C067-6D2A-EB5D-62A4BF6F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79D63-8BEC-E943-B070-959019D5B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34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719B9-97C6-92E4-3EFC-460E0D915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13A4E4-4359-0AD7-F5E0-2242E930F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5225C-08CE-224B-9820-46FA2B4DD17C}" type="datetimeFigureOut">
              <a:rPr lang="en-US" smtClean="0"/>
              <a:t>3/4/25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AE66AE-5225-2794-5895-74F6B81A8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1503A-0C20-8B07-68FE-61778B548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79D63-8BEC-E943-B070-959019D5B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742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7BD9A1-52D4-3494-F2AD-B57E29138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5225C-08CE-224B-9820-46FA2B4DD17C}" type="datetimeFigureOut">
              <a:rPr lang="en-US" smtClean="0"/>
              <a:t>3/4/25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4FD66D-FF84-DC0A-37AD-B95D6000A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71B56-F425-3F31-2D79-43836E9BB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79D63-8BEC-E943-B070-959019D5B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043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B4AC5-CAB2-00B7-6273-23A9D906F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20D83-2BA1-CEB8-3F27-6C4FC6AF6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D5DD3-161D-44D5-93DE-F6E21F6E0F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5B9B61-D0F0-3B38-3706-843C47B07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5225C-08CE-224B-9820-46FA2B4DD17C}" type="datetimeFigureOut">
              <a:rPr lang="en-US" smtClean="0"/>
              <a:t>3/4/25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97FF3F-095A-1CF9-78B0-8E4D3456A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4E9F00-0F9A-B4C8-B36D-03F3D6321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79D63-8BEC-E943-B070-959019D5B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219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0D74B-E667-F39C-0986-7BF5AC064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0D3D1A-EBA1-ACF2-B05F-6FA58F562A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464BBF-E9A4-DEC4-14BE-292E335C5D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9404A0-C2A9-A12C-E841-E548C07E5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5225C-08CE-224B-9820-46FA2B4DD17C}" type="datetimeFigureOut">
              <a:rPr lang="en-US" smtClean="0"/>
              <a:t>3/4/25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4EDB54-8EB1-A978-2C25-AEDD51BD1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95048A-44F1-9B4B-F75F-F0D6B0C02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79D63-8BEC-E943-B070-959019D5B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493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3BA3A7-F8A1-6806-51F1-08952181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161C4-2C14-BEE1-7AAE-D98523ED9D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A3160-986D-5A8C-06E9-483B7855C4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5225C-08CE-224B-9820-46FA2B4DD17C}" type="datetimeFigureOut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A52B7-A27A-58EB-8EFC-5255FB999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2D1ED-52C8-3422-C0F5-72CB3FCCC3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79D63-8BEC-E943-B070-959019D5B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545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EF0BB-42D5-E8D4-9FAD-69DB255D6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Simulating NV decay profiles from a noisy spin bath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FD3E8-7B60-9A02-6A1E-ECB1B6F96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Simulated spin bath dynamics to calculate Ramsey and Echo decays in 2 dimensions</a:t>
            </a:r>
          </a:p>
          <a:p>
            <a:pPr lvl="1"/>
            <a:r>
              <a:rPr lang="en-US" dirty="0"/>
              <a:t>Simulations are of the effective field at the NV</a:t>
            </a:r>
          </a:p>
          <a:p>
            <a:pPr lvl="1"/>
            <a:r>
              <a:rPr lang="en-US" dirty="0"/>
              <a:t>No unitary dynamics of the bath (b/c simulating a large bath); only simulating random occupations (based on a given density) and random flip flops (flip-flop rate determined by dipolar coupling between bath spins)</a:t>
            </a:r>
          </a:p>
          <a:p>
            <a:pPr lvl="1"/>
            <a:r>
              <a:rPr lang="en-US" dirty="0"/>
              <a:t>Slides 3-8 calculate coherence from the noise spectrum and filter function, only valid for either short times (easy to check) or gaussian noise (not true in the low-density cases). </a:t>
            </a:r>
          </a:p>
          <a:p>
            <a:pPr lvl="1"/>
            <a:r>
              <a:rPr lang="en-US" dirty="0"/>
              <a:t>Slide 18 shows an example of calculating the coherence without this assumption, by calculating &lt;cos(phi)&gt; after averaging over runs. </a:t>
            </a:r>
          </a:p>
          <a:p>
            <a:r>
              <a:rPr lang="en-US" dirty="0"/>
              <a:t>May do single NVs or ensembles (currently only in 2D)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999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6DF9-7B3A-4B85-9F15-2747C9708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4A871-886B-4578-A31D-D1A2AE584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Python did not seem to always give the best fit to the stretch parameter. </a:t>
            </a:r>
          </a:p>
          <a:p>
            <a:pPr lvl="1"/>
            <a:r>
              <a:rPr lang="en-US" dirty="0"/>
              <a:t>Log-log plots are included to easily see where it was underestimated</a:t>
            </a:r>
          </a:p>
          <a:p>
            <a:pPr lvl="1"/>
            <a:r>
              <a:rPr lang="en-US" dirty="0"/>
              <a:t>Fitting only early time tended to give better fits</a:t>
            </a:r>
          </a:p>
          <a:p>
            <a:r>
              <a:rPr lang="en-US" dirty="0"/>
              <a:t>Flip-flop probability per time step is given by F</a:t>
            </a:r>
            <a:r>
              <a:rPr lang="en-US" baseline="-25000" dirty="0"/>
              <a:t>0</a:t>
            </a:r>
            <a:r>
              <a:rPr lang="en-US" dirty="0"/>
              <a:t>/r</a:t>
            </a:r>
            <a:r>
              <a:rPr lang="en-US" baseline="30000" dirty="0"/>
              <a:t>3</a:t>
            </a:r>
            <a:r>
              <a:rPr lang="en-US" dirty="0"/>
              <a:t> where F</a:t>
            </a:r>
            <a:r>
              <a:rPr lang="en-US" baseline="-25000" dirty="0"/>
              <a:t>0</a:t>
            </a:r>
            <a:r>
              <a:rPr lang="en-US" dirty="0"/>
              <a:t> is a constant (0 &lt; F</a:t>
            </a:r>
            <a:r>
              <a:rPr lang="en-US" baseline="-25000" dirty="0"/>
              <a:t>0 </a:t>
            </a:r>
            <a:r>
              <a:rPr lang="en-US" dirty="0"/>
              <a:t>&lt; 1) and r is the distance between the two spins (r &gt; 1)</a:t>
            </a:r>
          </a:p>
          <a:p>
            <a:pPr lvl="1"/>
            <a:r>
              <a:rPr lang="en-US" dirty="0"/>
              <a:t>r dependence is justified because the flip-flop terms come from dipolar couplings</a:t>
            </a:r>
          </a:p>
          <a:p>
            <a:r>
              <a:rPr lang="en-US" dirty="0"/>
              <a:t>All calculations are dimensionless. There are no factors of </a:t>
            </a:r>
            <a:r>
              <a:rPr lang="en-US" dirty="0" err="1"/>
              <a:t>hbar</a:t>
            </a:r>
            <a:r>
              <a:rPr lang="en-US" dirty="0"/>
              <a:t>, gamma, etc. in the code. Only looking that the functional forms of the spectral density and sequence decay, which shouldn’t depend on units. </a:t>
            </a:r>
          </a:p>
          <a:p>
            <a:r>
              <a:rPr lang="en-US" dirty="0"/>
              <a:t>Easily adjustable parameters include occupation probability, flip-flop probability, lattice size, spins in the bath (spin 1/2, 1, etc.) and </a:t>
            </a:r>
            <a:r>
              <a:rPr lang="en-US" dirty="0" err="1"/>
              <a:t>tau_final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530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4EA9E-0779-48CD-AF92-0B974ECAE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functions: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61B2F3-3D32-40DD-8D7F-945C1623C1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6130"/>
                <a:ext cx="10515600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2000" dirty="0"/>
                  <a:t>Spectral Density fit to two trial functions</a:t>
                </a:r>
              </a:p>
              <a:p>
                <a:pPr lvl="1"/>
                <a:r>
                  <a:rPr lang="en-US" sz="1800" b="0" dirty="0"/>
                  <a:t>Lorentzian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 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</m:d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× </m:t>
                    </m:r>
                  </m:oMath>
                </a14:m>
                <a:r>
                  <a:rPr lang="en-US" sz="1800" b="0" dirty="0"/>
                  <a:t>Lorentzian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den>
                        </m:f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 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</m:d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1800" dirty="0"/>
              </a:p>
              <a:p>
                <a:r>
                  <a:rPr lang="en-US" sz="2000" dirty="0"/>
                  <a:t>Echo and Ramsey fit to stretched exponential: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𝜒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US" sz="2000" dirty="0"/>
              </a:p>
              <a:p>
                <a:pPr lvl="1"/>
                <a:r>
                  <a:rPr lang="en-US" sz="1600" dirty="0"/>
                  <a:t>Again only strictly valid under a) short times or b) gaussian noise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calculated with the following filter functions: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𝜒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=∫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1600" dirty="0"/>
                  <a:t> </a:t>
                </a:r>
              </a:p>
              <a:p>
                <a:pPr lvl="1"/>
                <a:r>
                  <a:rPr lang="en-US" sz="1600" dirty="0"/>
                  <a:t>Echo:</a:t>
                </a:r>
                <a:r>
                  <a:rPr lang="en-US" sz="1600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e>
                              <m:sup>
                                <m:r>
                                  <a:rPr lang="en-US" sz="1600" b="0" i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𝜔𝜏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num>
                      <m:den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1600" dirty="0"/>
              </a:p>
              <a:p>
                <a:pPr lvl="1"/>
                <a:r>
                  <a:rPr lang="en-US" sz="1600" dirty="0"/>
                  <a:t>Ramsey:</a:t>
                </a:r>
                <a:r>
                  <a:rPr lang="en-US" sz="1600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e>
                              <m:sup>
                                <m:r>
                                  <a:rPr lang="en-US" sz="1600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𝜔𝜏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num>
                      <m:den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1600" dirty="0"/>
              </a:p>
              <a:p>
                <a:r>
                  <a:rPr lang="en-US" sz="2000" dirty="0"/>
                  <a:t>Magnetic field at the central spin calculated as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 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 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𝑗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en-US" sz="2000" dirty="0"/>
                  <a:t> where </a:t>
                </a:r>
                <a:r>
                  <a:rPr lang="en-US" sz="2000" dirty="0" err="1"/>
                  <a:t>m</a:t>
                </a:r>
                <a:r>
                  <a:rPr lang="en-US" sz="2000" baseline="-25000" dirty="0" err="1"/>
                  <a:t>s</a:t>
                </a:r>
                <a:r>
                  <a:rPr lang="en-US" sz="2000" dirty="0"/>
                  <a:t> = +/-1 and </a:t>
                </a:r>
                <a:r>
                  <a:rPr lang="en-US" sz="2000" i="1" dirty="0"/>
                  <a:t>N</a:t>
                </a:r>
                <a:r>
                  <a:rPr lang="en-US" sz="2000" dirty="0"/>
                  <a:t> is the number of spins in the bath</a:t>
                </a:r>
              </a:p>
              <a:p>
                <a:pPr lvl="1"/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61B2F3-3D32-40DD-8D7F-945C1623C1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6130"/>
                <a:ext cx="10515600" cy="4351338"/>
              </a:xfrm>
              <a:blipFill>
                <a:blip r:embed="rId2"/>
                <a:stretch>
                  <a:fillRect l="-464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5914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B922D-1A5B-45DE-AF5D-75F875514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42892"/>
          </a:xfrm>
        </p:spPr>
        <p:txBody>
          <a:bodyPr/>
          <a:lstStyle/>
          <a:p>
            <a:r>
              <a:rPr lang="en-US" dirty="0"/>
              <a:t>Occ. Prob. 0.01, showing details of B and phi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7AFD9-F0CB-40FD-B153-DCAD24E20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271287"/>
            <a:ext cx="3204650" cy="27251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83CF25-7FC0-42CA-AAFF-0B5E02732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3831" y="2271287"/>
            <a:ext cx="3204650" cy="2725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8560E0-0DD7-46C5-B075-81220A777C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1015" y="1059632"/>
            <a:ext cx="3204650" cy="27251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917DFF-925F-4766-B08E-41295C1798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1016" y="3910107"/>
            <a:ext cx="3204650" cy="27251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A1DA12-7E65-A7C1-1992-AFAA367B34DD}"/>
              </a:ext>
            </a:extLst>
          </p:cNvPr>
          <p:cNvSpPr txBox="1"/>
          <p:nvPr/>
        </p:nvSpPr>
        <p:spPr>
          <a:xfrm>
            <a:off x="1814680" y="1440290"/>
            <a:ext cx="12516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Lattice</a:t>
            </a:r>
          </a:p>
          <a:p>
            <a:r>
              <a:rPr lang="en-US" sz="1200" dirty="0"/>
              <a:t>Orange = spin up</a:t>
            </a:r>
          </a:p>
          <a:p>
            <a:r>
              <a:rPr lang="en-US" sz="1200" dirty="0"/>
              <a:t>Blue = spin down</a:t>
            </a:r>
          </a:p>
          <a:p>
            <a:r>
              <a:rPr lang="en-US" sz="1200" dirty="0"/>
              <a:t>Red = NV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CBAD6A-3767-1C2C-6834-CBCDA06324F7}"/>
              </a:ext>
            </a:extLst>
          </p:cNvPr>
          <p:cNvSpPr txBox="1"/>
          <p:nvPr/>
        </p:nvSpPr>
        <p:spPr>
          <a:xfrm>
            <a:off x="5253606" y="1097946"/>
            <a:ext cx="10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B(t) at NV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EFF15-BBB3-3CF5-1E39-FF6D821117A5}"/>
              </a:ext>
            </a:extLst>
          </p:cNvPr>
          <p:cNvSpPr txBox="1"/>
          <p:nvPr/>
        </p:nvSpPr>
        <p:spPr>
          <a:xfrm>
            <a:off x="5019279" y="4500116"/>
            <a:ext cx="156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Histogram of 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48F9E3-F8E3-1785-4208-29BE24983CC9}"/>
              </a:ext>
            </a:extLst>
          </p:cNvPr>
          <p:cNvSpPr txBox="1"/>
          <p:nvPr/>
        </p:nvSpPr>
        <p:spPr>
          <a:xfrm>
            <a:off x="8113854" y="1624956"/>
            <a:ext cx="2905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Phase accumulation for various pulse sequence</a:t>
            </a:r>
          </a:p>
        </p:txBody>
      </p:sp>
    </p:spTree>
    <p:extLst>
      <p:ext uri="{BB962C8B-B14F-4D97-AF65-F5344CB8AC3E}">
        <p14:creationId xmlns:p14="http://schemas.microsoft.com/office/powerpoint/2010/main" val="3570100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B922D-1A5B-45DE-AF5D-75F875514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42892"/>
          </a:xfrm>
        </p:spPr>
        <p:txBody>
          <a:bodyPr/>
          <a:lstStyle/>
          <a:p>
            <a:r>
              <a:rPr lang="en-US" dirty="0"/>
              <a:t>Occ. Prob. 0.02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7AFD9-F0CB-40FD-B153-DCAD24E20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271287"/>
            <a:ext cx="3204650" cy="2725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83CF25-7FC0-42CA-AAFF-0B5E02732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3831" y="2271287"/>
            <a:ext cx="3204650" cy="2725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8560E0-0DD7-46C5-B075-81220A777C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1015" y="1059632"/>
            <a:ext cx="3204650" cy="27251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917DFF-925F-4766-B08E-41295C1798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1016" y="3910107"/>
            <a:ext cx="3204650" cy="272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8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B922D-1A5B-45DE-AF5D-75F875514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42892"/>
          </a:xfrm>
        </p:spPr>
        <p:txBody>
          <a:bodyPr/>
          <a:lstStyle/>
          <a:p>
            <a:r>
              <a:rPr lang="en-US" dirty="0"/>
              <a:t>Occ. Prob. 0.05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7AFD9-F0CB-40FD-B153-DCAD24E20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71287"/>
            <a:ext cx="3204651" cy="27251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83CF25-7FC0-42CA-AAFF-0B5E02732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830" y="2271287"/>
            <a:ext cx="3204652" cy="2725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8560E0-0DD7-46C5-B075-81220A777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015" y="1059632"/>
            <a:ext cx="3204651" cy="27251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917DFF-925F-4766-B08E-41295C179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1015" y="3910107"/>
            <a:ext cx="3204652" cy="272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81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B922D-1A5B-45DE-AF5D-75F875514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42892"/>
          </a:xfrm>
        </p:spPr>
        <p:txBody>
          <a:bodyPr/>
          <a:lstStyle/>
          <a:p>
            <a:r>
              <a:rPr lang="en-US" dirty="0"/>
              <a:t>Occ. Prob. 0.1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7AFD9-F0CB-40FD-B153-DCAD24E20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271287"/>
            <a:ext cx="3204650" cy="27251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83CF25-7FC0-42CA-AAFF-0B5E02732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3831" y="2271287"/>
            <a:ext cx="3204650" cy="2725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8560E0-0DD7-46C5-B075-81220A777C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1015" y="1059632"/>
            <a:ext cx="3204650" cy="27251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917DFF-925F-4766-B08E-41295C1798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1016" y="3910107"/>
            <a:ext cx="3204650" cy="272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08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B922D-1A5B-45DE-AF5D-75F875514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42892"/>
          </a:xfrm>
        </p:spPr>
        <p:txBody>
          <a:bodyPr/>
          <a:lstStyle/>
          <a:p>
            <a:r>
              <a:rPr lang="en-US" dirty="0"/>
              <a:t>Occ. Prob. 0.2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7AFD9-F0CB-40FD-B153-DCAD24E20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271287"/>
            <a:ext cx="3204650" cy="2725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83CF25-7FC0-42CA-AAFF-0B5E02732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3831" y="2271287"/>
            <a:ext cx="3204650" cy="2725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8560E0-0DD7-46C5-B075-81220A777C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1015" y="1059632"/>
            <a:ext cx="3204650" cy="27251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917DFF-925F-4766-B08E-41295C1798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1016" y="3910107"/>
            <a:ext cx="3204650" cy="272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36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B922D-1A5B-45DE-AF5D-75F875514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42892"/>
          </a:xfrm>
        </p:spPr>
        <p:txBody>
          <a:bodyPr/>
          <a:lstStyle/>
          <a:p>
            <a:r>
              <a:rPr lang="en-US" dirty="0"/>
              <a:t>Occ. Prob. 0.3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7AFD9-F0CB-40FD-B153-DCAD24E20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198" y="2271286"/>
            <a:ext cx="3204649" cy="2725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83CF25-7FC0-42CA-AAFF-0B5E02732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3831" y="2271287"/>
            <a:ext cx="3204649" cy="2725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8560E0-0DD7-46C5-B075-81220A777C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1015" y="1059632"/>
            <a:ext cx="3204649" cy="27251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917DFF-925F-4766-B08E-41295C1798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1016" y="3910107"/>
            <a:ext cx="3204649" cy="272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32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E0834-9429-40AA-BA75-32DDC1F7C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Decay calculated from taking &lt;cos(phi)&gt;, fit to stretched exponential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87C899-1015-437D-A51F-F04294E63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609" y="1507047"/>
            <a:ext cx="9462782" cy="498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98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DA046-C42F-461F-9805-EE3A17FE8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possibilities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9D0923-BDC3-4107-AC26-B04E8F4257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7460" y="1372864"/>
                <a:ext cx="10515600" cy="487701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Simulate a bath dominated by T1 relaxation with a random matrix</a:t>
                </a:r>
              </a:p>
              <a:p>
                <a:pPr lvl="1"/>
                <a:r>
                  <a:rPr lang="en-US" dirty="0"/>
                  <a:t>E.g. say spin up is +1, down is -1, then represent the lattice (here 3x3) by something like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Define a diagonal matrix with entries either +1 (no flip) or -1 (flip)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Repeatedly multiply the lattice by a new random matrix to simulate spin flips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To get an idea for what percentage of the entries should be -1, use that the spin flips should tend to equilibrate the lattice temperature with the spin temperature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9D0923-BDC3-4107-AC26-B04E8F4257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7460" y="1372864"/>
                <a:ext cx="10515600" cy="4877016"/>
              </a:xfrm>
              <a:blipFill>
                <a:blip r:embed="rId2"/>
                <a:stretch>
                  <a:fillRect l="-1043" t="-2750" b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0535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21724-2F1D-4CD5-81FB-91969747B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3986"/>
            <a:ext cx="10515600" cy="49391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Randomly populate a 2D lattice with “bath” spins</a:t>
            </a:r>
          </a:p>
          <a:p>
            <a:r>
              <a:rPr lang="en-US" dirty="0"/>
              <a:t>Evolve the system in discrete time steps, inducing random flip-flops between bath spins at each time step (so total magnetization is conserved). No flip-flops with the central spin (by energy conservation). Flip flop rate determined by dipolar couplings. </a:t>
            </a:r>
          </a:p>
          <a:p>
            <a:r>
              <a:rPr lang="en-US" dirty="0"/>
              <a:t>Calculate B at the central spin at each time step, giving B(t)</a:t>
            </a:r>
          </a:p>
          <a:p>
            <a:r>
              <a:rPr lang="en-US" dirty="0"/>
              <a:t>Calculate and fit the spectral density |S(ω)|</a:t>
            </a:r>
            <a:r>
              <a:rPr lang="en-US" baseline="30000" dirty="0"/>
              <a:t>2</a:t>
            </a:r>
            <a:r>
              <a:rPr lang="en-US" dirty="0"/>
              <a:t> from B(t)</a:t>
            </a:r>
          </a:p>
          <a:p>
            <a:r>
              <a:rPr lang="en-US" dirty="0"/>
              <a:t>Calculate and fit the Ramsey and Echo decays from |S(ω)|</a:t>
            </a:r>
            <a:r>
              <a:rPr lang="en-US" baseline="30000" dirty="0"/>
              <a:t>2</a:t>
            </a:r>
            <a:r>
              <a:rPr lang="en-US" dirty="0"/>
              <a:t>  and their respective filter functions (slides 3-8)</a:t>
            </a:r>
          </a:p>
          <a:p>
            <a:pPr lvl="1"/>
            <a:r>
              <a:rPr lang="en-US" dirty="0"/>
              <a:t>Note: This should only work for a) small times (so that &lt;cos(</a:t>
            </a:r>
            <a:r>
              <a:rPr lang="el-GR" dirty="0"/>
              <a:t>φ</a:t>
            </a:r>
            <a:r>
              <a:rPr lang="en-US" dirty="0"/>
              <a:t>)&gt; ~ &lt;1-</a:t>
            </a:r>
            <a:r>
              <a:rPr lang="el-GR" dirty="0"/>
              <a:t> φ</a:t>
            </a:r>
            <a:r>
              <a:rPr lang="en-US" baseline="30000" dirty="0"/>
              <a:t>2</a:t>
            </a:r>
            <a:r>
              <a:rPr lang="en-US" dirty="0"/>
              <a:t>/2&gt; ~exp(-&lt;</a:t>
            </a:r>
            <a:r>
              <a:rPr lang="el-GR" dirty="0"/>
              <a:t> φ</a:t>
            </a:r>
            <a:r>
              <a:rPr lang="en-US" baseline="30000" dirty="0"/>
              <a:t>2</a:t>
            </a:r>
            <a:r>
              <a:rPr lang="en-US" dirty="0"/>
              <a:t>&gt;/2)) or b) gaussian noise, in which case the last expression is exact</a:t>
            </a:r>
          </a:p>
          <a:p>
            <a:pPr lvl="1"/>
            <a:r>
              <a:rPr lang="en-US" dirty="0"/>
              <a:t>Working on a more complete code that uses the moments of </a:t>
            </a:r>
            <a:r>
              <a:rPr lang="el-GR" dirty="0"/>
              <a:t>φ</a:t>
            </a:r>
            <a:r>
              <a:rPr lang="en-US" dirty="0"/>
              <a:t> to calculate the decay, without invoking the above assumptions</a:t>
            </a:r>
          </a:p>
          <a:p>
            <a:r>
              <a:rPr lang="en-US" dirty="0"/>
              <a:t>Slide 18: calculate a phase accumulation for a given pulse sequence </a:t>
            </a:r>
            <a:r>
              <a:rPr lang="en-US" dirty="0">
                <a:sym typeface="Wingdings" pitchFamily="2" charset="2"/>
              </a:rPr>
              <a:t> calculate cos(phi)  run many times to obtain &lt;cos(phi)&gt;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C74580C-8FD5-4533-A2B1-15BBD53A1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423"/>
            <a:ext cx="10515600" cy="1325563"/>
          </a:xfrm>
        </p:spPr>
        <p:txBody>
          <a:bodyPr/>
          <a:lstStyle/>
          <a:p>
            <a:r>
              <a:rPr lang="en-US" dirty="0"/>
              <a:t>Main ideas in the simulations</a:t>
            </a:r>
          </a:p>
        </p:txBody>
      </p:sp>
    </p:spTree>
    <p:extLst>
      <p:ext uri="{BB962C8B-B14F-4D97-AF65-F5344CB8AC3E}">
        <p14:creationId xmlns:p14="http://schemas.microsoft.com/office/powerpoint/2010/main" val="3381259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4F219-3E00-42F7-9BA5-F3C2E12EC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Occupation Probability = 0.005 sample dataset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A499FB7-0CC8-4421-9B30-01624AD13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4685" y="4135572"/>
            <a:ext cx="3175999" cy="23799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37AE9F7-01A9-4BB0-AA35-D0550B671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1" y="4247988"/>
            <a:ext cx="2918820" cy="21551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1918260-0DF9-4390-8D99-5FA54739F1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2621" y="4022731"/>
            <a:ext cx="3546623" cy="26154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30C130-B52D-4008-B7AC-F718B1E05E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1908" y="1032910"/>
            <a:ext cx="3626399" cy="26525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9B36C63-A153-4DF3-AF02-69D307089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658" y="1070811"/>
            <a:ext cx="2552105" cy="251306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14E66FD-7F71-4E9C-8763-6D5B25543F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3327" y="1084367"/>
            <a:ext cx="3488173" cy="2586629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C538B39D-727A-4718-8CA9-5E74019CD7AA}"/>
              </a:ext>
            </a:extLst>
          </p:cNvPr>
          <p:cNvGrpSpPr/>
          <p:nvPr/>
        </p:nvGrpSpPr>
        <p:grpSpPr>
          <a:xfrm>
            <a:off x="749424" y="3582534"/>
            <a:ext cx="2314875" cy="309122"/>
            <a:chOff x="749424" y="3582534"/>
            <a:chExt cx="2314875" cy="30912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3361A44-67DC-4DA6-9421-D4B11D828FDF}"/>
                </a:ext>
              </a:extLst>
            </p:cNvPr>
            <p:cNvSpPr/>
            <p:nvPr/>
          </p:nvSpPr>
          <p:spPr>
            <a:xfrm>
              <a:off x="1283031" y="3684552"/>
              <a:ext cx="88776" cy="10374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040AFC7-CD0C-4CC4-B99C-41EB606E3483}"/>
                </a:ext>
              </a:extLst>
            </p:cNvPr>
            <p:cNvSpPr/>
            <p:nvPr/>
          </p:nvSpPr>
          <p:spPr>
            <a:xfrm>
              <a:off x="749424" y="3684552"/>
              <a:ext cx="88776" cy="10374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1FA37C2-8DA7-42BA-8C1C-2A3DD12F5F9B}"/>
                </a:ext>
              </a:extLst>
            </p:cNvPr>
            <p:cNvSpPr/>
            <p:nvPr/>
          </p:nvSpPr>
          <p:spPr>
            <a:xfrm>
              <a:off x="2064759" y="3687355"/>
              <a:ext cx="88776" cy="10374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CD599CE-44BB-4B79-AD09-88C6E92680F5}"/>
                </a:ext>
              </a:extLst>
            </p:cNvPr>
            <p:cNvSpPr txBox="1"/>
            <p:nvPr/>
          </p:nvSpPr>
          <p:spPr>
            <a:xfrm>
              <a:off x="829788" y="3582534"/>
              <a:ext cx="4026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NV</a:t>
              </a:r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0FDCC7D-63E4-431D-856E-575387EC44B4}"/>
                </a:ext>
              </a:extLst>
            </p:cNvPr>
            <p:cNvSpPr txBox="1"/>
            <p:nvPr/>
          </p:nvSpPr>
          <p:spPr>
            <a:xfrm>
              <a:off x="1351145" y="3583879"/>
              <a:ext cx="7264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Spin up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EF93FB9-6A0E-4D4C-8F5B-980EF055D0B8}"/>
                </a:ext>
              </a:extLst>
            </p:cNvPr>
            <p:cNvSpPr txBox="1"/>
            <p:nvPr/>
          </p:nvSpPr>
          <p:spPr>
            <a:xfrm>
              <a:off x="2115706" y="3583879"/>
              <a:ext cx="9485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Spin down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67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4F219-3E00-42F7-9BA5-F3C2E12EC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Occupation Probability = 0.02 sample dataset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A499FB7-0CC8-4421-9B30-01624AD13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4685" y="4111323"/>
            <a:ext cx="3175999" cy="24284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37AE9F7-01A9-4BB0-AA35-D0550B671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01" y="4233490"/>
            <a:ext cx="2918820" cy="21841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1918260-0DF9-4390-8D99-5FA54739F1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2621" y="4013670"/>
            <a:ext cx="3546623" cy="26335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30C130-B52D-4008-B7AC-F718B1E05E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34855" y="1032910"/>
            <a:ext cx="3640506" cy="26525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9B36C63-A153-4DF3-AF02-69D307089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234" y="1070811"/>
            <a:ext cx="2566954" cy="251306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14E66FD-7F71-4E9C-8763-6D5B25543F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3327" y="1070811"/>
            <a:ext cx="3488173" cy="2613741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C538B39D-727A-4718-8CA9-5E74019CD7AA}"/>
              </a:ext>
            </a:extLst>
          </p:cNvPr>
          <p:cNvGrpSpPr/>
          <p:nvPr/>
        </p:nvGrpSpPr>
        <p:grpSpPr>
          <a:xfrm>
            <a:off x="749424" y="3582534"/>
            <a:ext cx="2314875" cy="309122"/>
            <a:chOff x="749424" y="3582534"/>
            <a:chExt cx="2314875" cy="30912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3361A44-67DC-4DA6-9421-D4B11D828FDF}"/>
                </a:ext>
              </a:extLst>
            </p:cNvPr>
            <p:cNvSpPr/>
            <p:nvPr/>
          </p:nvSpPr>
          <p:spPr>
            <a:xfrm>
              <a:off x="1283031" y="3684552"/>
              <a:ext cx="88776" cy="10374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040AFC7-CD0C-4CC4-B99C-41EB606E3483}"/>
                </a:ext>
              </a:extLst>
            </p:cNvPr>
            <p:cNvSpPr/>
            <p:nvPr/>
          </p:nvSpPr>
          <p:spPr>
            <a:xfrm>
              <a:off x="749424" y="3684552"/>
              <a:ext cx="88776" cy="10374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1FA37C2-8DA7-42BA-8C1C-2A3DD12F5F9B}"/>
                </a:ext>
              </a:extLst>
            </p:cNvPr>
            <p:cNvSpPr/>
            <p:nvPr/>
          </p:nvSpPr>
          <p:spPr>
            <a:xfrm>
              <a:off x="2064759" y="3687355"/>
              <a:ext cx="88776" cy="10374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CD599CE-44BB-4B79-AD09-88C6E92680F5}"/>
                </a:ext>
              </a:extLst>
            </p:cNvPr>
            <p:cNvSpPr txBox="1"/>
            <p:nvPr/>
          </p:nvSpPr>
          <p:spPr>
            <a:xfrm>
              <a:off x="829788" y="3582534"/>
              <a:ext cx="4026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NV</a:t>
              </a:r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0FDCC7D-63E4-431D-856E-575387EC44B4}"/>
                </a:ext>
              </a:extLst>
            </p:cNvPr>
            <p:cNvSpPr txBox="1"/>
            <p:nvPr/>
          </p:nvSpPr>
          <p:spPr>
            <a:xfrm>
              <a:off x="1351145" y="3583879"/>
              <a:ext cx="7264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Spin up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EF93FB9-6A0E-4D4C-8F5B-980EF055D0B8}"/>
                </a:ext>
              </a:extLst>
            </p:cNvPr>
            <p:cNvSpPr txBox="1"/>
            <p:nvPr/>
          </p:nvSpPr>
          <p:spPr>
            <a:xfrm>
              <a:off x="2115706" y="3583879"/>
              <a:ext cx="9485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Spin down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7037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4F219-3E00-42F7-9BA5-F3C2E12EC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Occupation Probability = 0.035 sample dataset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A499FB7-0CC8-4421-9B30-01624AD13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4685" y="4148491"/>
            <a:ext cx="3175999" cy="23541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37AE9F7-01A9-4BB0-AA35-D0550B671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1" y="4273055"/>
            <a:ext cx="2918820" cy="210499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1918260-0DF9-4390-8D99-5FA54739F1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2621" y="4020941"/>
            <a:ext cx="3546623" cy="261904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30C130-B52D-4008-B7AC-F718B1E05E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3646" y="1032910"/>
            <a:ext cx="3562923" cy="26525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9B36C63-A153-4DF3-AF02-69D307089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842" y="1070811"/>
            <a:ext cx="2469738" cy="251306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14E66FD-7F71-4E9C-8763-6D5B25543F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2840" y="1070811"/>
            <a:ext cx="3469147" cy="2613741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C538B39D-727A-4718-8CA9-5E74019CD7AA}"/>
              </a:ext>
            </a:extLst>
          </p:cNvPr>
          <p:cNvGrpSpPr/>
          <p:nvPr/>
        </p:nvGrpSpPr>
        <p:grpSpPr>
          <a:xfrm>
            <a:off x="749424" y="3582534"/>
            <a:ext cx="2314875" cy="309122"/>
            <a:chOff x="749424" y="3582534"/>
            <a:chExt cx="2314875" cy="30912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3361A44-67DC-4DA6-9421-D4B11D828FDF}"/>
                </a:ext>
              </a:extLst>
            </p:cNvPr>
            <p:cNvSpPr/>
            <p:nvPr/>
          </p:nvSpPr>
          <p:spPr>
            <a:xfrm>
              <a:off x="1283031" y="3684552"/>
              <a:ext cx="88776" cy="10374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040AFC7-CD0C-4CC4-B99C-41EB606E3483}"/>
                </a:ext>
              </a:extLst>
            </p:cNvPr>
            <p:cNvSpPr/>
            <p:nvPr/>
          </p:nvSpPr>
          <p:spPr>
            <a:xfrm>
              <a:off x="749424" y="3684552"/>
              <a:ext cx="88776" cy="10374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1FA37C2-8DA7-42BA-8C1C-2A3DD12F5F9B}"/>
                </a:ext>
              </a:extLst>
            </p:cNvPr>
            <p:cNvSpPr/>
            <p:nvPr/>
          </p:nvSpPr>
          <p:spPr>
            <a:xfrm>
              <a:off x="2064759" y="3687355"/>
              <a:ext cx="88776" cy="10374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CD599CE-44BB-4B79-AD09-88C6E92680F5}"/>
                </a:ext>
              </a:extLst>
            </p:cNvPr>
            <p:cNvSpPr txBox="1"/>
            <p:nvPr/>
          </p:nvSpPr>
          <p:spPr>
            <a:xfrm>
              <a:off x="829788" y="3582534"/>
              <a:ext cx="4026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NV</a:t>
              </a:r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0FDCC7D-63E4-431D-856E-575387EC44B4}"/>
                </a:ext>
              </a:extLst>
            </p:cNvPr>
            <p:cNvSpPr txBox="1"/>
            <p:nvPr/>
          </p:nvSpPr>
          <p:spPr>
            <a:xfrm>
              <a:off x="1351145" y="3583879"/>
              <a:ext cx="7264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Spin up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EF93FB9-6A0E-4D4C-8F5B-980EF055D0B8}"/>
                </a:ext>
              </a:extLst>
            </p:cNvPr>
            <p:cNvSpPr txBox="1"/>
            <p:nvPr/>
          </p:nvSpPr>
          <p:spPr>
            <a:xfrm>
              <a:off x="2115706" y="3583879"/>
              <a:ext cx="9485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Spin down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6982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4F219-3E00-42F7-9BA5-F3C2E12EC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Occupation Probability = 0.05 sample dataset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A499FB7-0CC8-4421-9B30-01624AD13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4685" y="4118840"/>
            <a:ext cx="3175999" cy="24134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37AE9F7-01A9-4BB0-AA35-D0550B671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1" y="4244582"/>
            <a:ext cx="2918820" cy="21619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1918260-0DF9-4390-8D99-5FA54739F1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0891" y="4013670"/>
            <a:ext cx="3470082" cy="26335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30C130-B52D-4008-B7AC-F718B1E05E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1406" y="1032910"/>
            <a:ext cx="3627403" cy="26525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9B36C63-A153-4DF3-AF02-69D307089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9765" y="1070811"/>
            <a:ext cx="2517891" cy="251306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14E66FD-7F71-4E9C-8763-6D5B25543F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3327" y="1087535"/>
            <a:ext cx="3488173" cy="258029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CD9768B-D5B7-4532-949E-EF91849F11F1}"/>
              </a:ext>
            </a:extLst>
          </p:cNvPr>
          <p:cNvGrpSpPr/>
          <p:nvPr/>
        </p:nvGrpSpPr>
        <p:grpSpPr>
          <a:xfrm>
            <a:off x="749424" y="3582534"/>
            <a:ext cx="2314875" cy="309122"/>
            <a:chOff x="749424" y="3582534"/>
            <a:chExt cx="2314875" cy="30912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7745154-E6EB-4CC2-8D18-7A7CBF3D9AC7}"/>
                </a:ext>
              </a:extLst>
            </p:cNvPr>
            <p:cNvSpPr/>
            <p:nvPr/>
          </p:nvSpPr>
          <p:spPr>
            <a:xfrm>
              <a:off x="1283031" y="3684552"/>
              <a:ext cx="88776" cy="10374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79ED9E7-C33A-4922-8EB0-1C0E46D36CB8}"/>
                </a:ext>
              </a:extLst>
            </p:cNvPr>
            <p:cNvSpPr/>
            <p:nvPr/>
          </p:nvSpPr>
          <p:spPr>
            <a:xfrm>
              <a:off x="749424" y="3684552"/>
              <a:ext cx="88776" cy="10374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5CA08F-5C65-41B1-B620-696B57B96E8D}"/>
                </a:ext>
              </a:extLst>
            </p:cNvPr>
            <p:cNvSpPr/>
            <p:nvPr/>
          </p:nvSpPr>
          <p:spPr>
            <a:xfrm>
              <a:off x="2064759" y="3687355"/>
              <a:ext cx="88776" cy="10374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0FF6D2-C295-4B99-9D02-6096D22F2D46}"/>
                </a:ext>
              </a:extLst>
            </p:cNvPr>
            <p:cNvSpPr txBox="1"/>
            <p:nvPr/>
          </p:nvSpPr>
          <p:spPr>
            <a:xfrm>
              <a:off x="829788" y="3582534"/>
              <a:ext cx="4026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NV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6D2DC75-E90A-47C1-B4C4-3613BD4E4B96}"/>
                </a:ext>
              </a:extLst>
            </p:cNvPr>
            <p:cNvSpPr txBox="1"/>
            <p:nvPr/>
          </p:nvSpPr>
          <p:spPr>
            <a:xfrm>
              <a:off x="1351145" y="3583879"/>
              <a:ext cx="7264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Spin up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BEA0ABD-F54B-4B35-B22B-5E4891EA9A69}"/>
                </a:ext>
              </a:extLst>
            </p:cNvPr>
            <p:cNvSpPr txBox="1"/>
            <p:nvPr/>
          </p:nvSpPr>
          <p:spPr>
            <a:xfrm>
              <a:off x="2115706" y="3583879"/>
              <a:ext cx="9485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Spin down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0288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4F219-3E00-42F7-9BA5-F3C2E12EC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Occupation Probability = 0.1 sample dataset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A499FB7-0CC8-4421-9B30-01624AD13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7023" y="4118840"/>
            <a:ext cx="3171322" cy="24134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37AE9F7-01A9-4BB0-AA35-D0550B671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1" y="4244582"/>
            <a:ext cx="2918820" cy="21619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1918260-0DF9-4390-8D99-5FA54739F1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0891" y="4013913"/>
            <a:ext cx="3470082" cy="26330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30C130-B52D-4008-B7AC-F718B1E05E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9602" y="1032910"/>
            <a:ext cx="3591011" cy="26525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9B36C63-A153-4DF3-AF02-69D307089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9765" y="1117816"/>
            <a:ext cx="2517891" cy="241905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14E66FD-7F71-4E9C-8763-6D5B25543F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6319" y="1087535"/>
            <a:ext cx="3482188" cy="258029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4096D86-0A3B-4CC8-9693-D534E4173980}"/>
              </a:ext>
            </a:extLst>
          </p:cNvPr>
          <p:cNvGrpSpPr/>
          <p:nvPr/>
        </p:nvGrpSpPr>
        <p:grpSpPr>
          <a:xfrm>
            <a:off x="749424" y="3582534"/>
            <a:ext cx="2314875" cy="309122"/>
            <a:chOff x="749424" y="3582534"/>
            <a:chExt cx="2314875" cy="30912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1617A42-FE74-4DF1-8D32-3E6EE52D2A6C}"/>
                </a:ext>
              </a:extLst>
            </p:cNvPr>
            <p:cNvSpPr/>
            <p:nvPr/>
          </p:nvSpPr>
          <p:spPr>
            <a:xfrm>
              <a:off x="1283031" y="3684552"/>
              <a:ext cx="88776" cy="10374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61E277-BC37-40F2-B9A7-55919254FE27}"/>
                </a:ext>
              </a:extLst>
            </p:cNvPr>
            <p:cNvSpPr/>
            <p:nvPr/>
          </p:nvSpPr>
          <p:spPr>
            <a:xfrm>
              <a:off x="749424" y="3684552"/>
              <a:ext cx="88776" cy="10374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65FE3B1-4919-4508-9127-B738853A5502}"/>
                </a:ext>
              </a:extLst>
            </p:cNvPr>
            <p:cNvSpPr/>
            <p:nvPr/>
          </p:nvSpPr>
          <p:spPr>
            <a:xfrm>
              <a:off x="2064759" y="3687355"/>
              <a:ext cx="88776" cy="10374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FD9729-9A79-4A7C-80EB-BCC4F26FDFD8}"/>
                </a:ext>
              </a:extLst>
            </p:cNvPr>
            <p:cNvSpPr txBox="1"/>
            <p:nvPr/>
          </p:nvSpPr>
          <p:spPr>
            <a:xfrm>
              <a:off x="829788" y="3582534"/>
              <a:ext cx="4026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NV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F2DF298-3AD1-4F32-B591-3CB6AF08ED66}"/>
                </a:ext>
              </a:extLst>
            </p:cNvPr>
            <p:cNvSpPr txBox="1"/>
            <p:nvPr/>
          </p:nvSpPr>
          <p:spPr>
            <a:xfrm>
              <a:off x="1351145" y="3583879"/>
              <a:ext cx="7264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Spin up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FB01640-10C2-4AAA-ABA0-2E1A4A16EB74}"/>
                </a:ext>
              </a:extLst>
            </p:cNvPr>
            <p:cNvSpPr txBox="1"/>
            <p:nvPr/>
          </p:nvSpPr>
          <p:spPr>
            <a:xfrm>
              <a:off x="2115706" y="3583879"/>
              <a:ext cx="9485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Spin down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950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4F219-3E00-42F7-9BA5-F3C2E12EC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Occupation Probability = 0.2 sample dataset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A499FB7-0CC8-4421-9B30-01624AD13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9140" y="4118840"/>
            <a:ext cx="3167088" cy="24134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37AE9F7-01A9-4BB0-AA35-D0550B671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840" y="4244582"/>
            <a:ext cx="2903741" cy="21619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1918260-0DF9-4390-8D99-5FA54739F1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0891" y="4043247"/>
            <a:ext cx="3470082" cy="25744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30C130-B52D-4008-B7AC-F718B1E05E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5990" y="1032910"/>
            <a:ext cx="3498234" cy="26525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9B36C63-A153-4DF3-AF02-69D307089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6200" y="1117816"/>
            <a:ext cx="2405020" cy="241905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14E66FD-7F71-4E9C-8763-6D5B25543F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9986" y="1087535"/>
            <a:ext cx="3354854" cy="258029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4096D86-0A3B-4CC8-9693-D534E4173980}"/>
              </a:ext>
            </a:extLst>
          </p:cNvPr>
          <p:cNvGrpSpPr/>
          <p:nvPr/>
        </p:nvGrpSpPr>
        <p:grpSpPr>
          <a:xfrm>
            <a:off x="749424" y="3582534"/>
            <a:ext cx="2314875" cy="309122"/>
            <a:chOff x="749424" y="3582534"/>
            <a:chExt cx="2314875" cy="30912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1617A42-FE74-4DF1-8D32-3E6EE52D2A6C}"/>
                </a:ext>
              </a:extLst>
            </p:cNvPr>
            <p:cNvSpPr/>
            <p:nvPr/>
          </p:nvSpPr>
          <p:spPr>
            <a:xfrm>
              <a:off x="1283031" y="3684552"/>
              <a:ext cx="88776" cy="10374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61E277-BC37-40F2-B9A7-55919254FE27}"/>
                </a:ext>
              </a:extLst>
            </p:cNvPr>
            <p:cNvSpPr/>
            <p:nvPr/>
          </p:nvSpPr>
          <p:spPr>
            <a:xfrm>
              <a:off x="749424" y="3684552"/>
              <a:ext cx="88776" cy="10374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65FE3B1-4919-4508-9127-B738853A5502}"/>
                </a:ext>
              </a:extLst>
            </p:cNvPr>
            <p:cNvSpPr/>
            <p:nvPr/>
          </p:nvSpPr>
          <p:spPr>
            <a:xfrm>
              <a:off x="2064759" y="3687355"/>
              <a:ext cx="88776" cy="10374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FD9729-9A79-4A7C-80EB-BCC4F26FDFD8}"/>
                </a:ext>
              </a:extLst>
            </p:cNvPr>
            <p:cNvSpPr txBox="1"/>
            <p:nvPr/>
          </p:nvSpPr>
          <p:spPr>
            <a:xfrm>
              <a:off x="829788" y="3582534"/>
              <a:ext cx="4026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NV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F2DF298-3AD1-4F32-B591-3CB6AF08ED66}"/>
                </a:ext>
              </a:extLst>
            </p:cNvPr>
            <p:cNvSpPr txBox="1"/>
            <p:nvPr/>
          </p:nvSpPr>
          <p:spPr>
            <a:xfrm>
              <a:off x="1351145" y="3583879"/>
              <a:ext cx="7264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Spin up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FB01640-10C2-4AAA-ABA0-2E1A4A16EB74}"/>
                </a:ext>
              </a:extLst>
            </p:cNvPr>
            <p:cNvSpPr txBox="1"/>
            <p:nvPr/>
          </p:nvSpPr>
          <p:spPr>
            <a:xfrm>
              <a:off x="2115706" y="3583879"/>
              <a:ext cx="9485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Spin down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4888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6D234-E800-4F77-89C7-4A4D68747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782" y="649010"/>
            <a:ext cx="4239827" cy="1325563"/>
          </a:xfrm>
        </p:spPr>
        <p:txBody>
          <a:bodyPr>
            <a:normAutofit/>
          </a:bodyPr>
          <a:lstStyle/>
          <a:p>
            <a:r>
              <a:rPr lang="en-US" sz="2800" dirty="0"/>
              <a:t>Results after 5 iterations at each occupation probability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E2932A-8238-4905-BDB6-37CA789CA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54963"/>
            <a:ext cx="4991971" cy="2881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8451F4-8644-4E88-B2C0-3D0639554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918838"/>
            <a:ext cx="5897491" cy="29391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4FD371-CD17-48B1-891D-262DB1FF27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4029" y="2705518"/>
            <a:ext cx="4062843" cy="40756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C47FAE-23B8-4CC1-8F5C-C8C17A0A0C88}"/>
              </a:ext>
            </a:extLst>
          </p:cNvPr>
          <p:cNvSpPr txBox="1"/>
          <p:nvPr/>
        </p:nvSpPr>
        <p:spPr>
          <a:xfrm>
            <a:off x="2273017" y="2841846"/>
            <a:ext cx="1438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1/Decay 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04FAC6-D99B-4D65-A3E2-01614DFB0656}"/>
              </a:ext>
            </a:extLst>
          </p:cNvPr>
          <p:cNvSpPr txBox="1"/>
          <p:nvPr/>
        </p:nvSpPr>
        <p:spPr>
          <a:xfrm>
            <a:off x="7872781" y="845211"/>
            <a:ext cx="1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Decay time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ED2AE8-B579-4D11-8D31-933A9445D58F}"/>
              </a:ext>
            </a:extLst>
          </p:cNvPr>
          <p:cNvSpPr txBox="1"/>
          <p:nvPr/>
        </p:nvSpPr>
        <p:spPr>
          <a:xfrm>
            <a:off x="8131713" y="3899179"/>
            <a:ext cx="1892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Stretch parameter</a:t>
            </a:r>
          </a:p>
        </p:txBody>
      </p:sp>
    </p:spTree>
    <p:extLst>
      <p:ext uri="{BB962C8B-B14F-4D97-AF65-F5344CB8AC3E}">
        <p14:creationId xmlns:p14="http://schemas.microsoft.com/office/powerpoint/2010/main" val="685643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885</Words>
  <Application>Microsoft Macintosh PowerPoint</Application>
  <PresentationFormat>Widescreen</PresentationFormat>
  <Paragraphs>86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Wingdings</vt:lpstr>
      <vt:lpstr>Office Theme</vt:lpstr>
      <vt:lpstr>Simulating NV decay profiles from a noisy spin bath</vt:lpstr>
      <vt:lpstr>Main ideas in the simulations</vt:lpstr>
      <vt:lpstr>Occupation Probability = 0.005 sample dataset</vt:lpstr>
      <vt:lpstr>Occupation Probability = 0.02 sample dataset</vt:lpstr>
      <vt:lpstr>Occupation Probability = 0.035 sample dataset</vt:lpstr>
      <vt:lpstr>Occupation Probability = 0.05 sample dataset</vt:lpstr>
      <vt:lpstr>Occupation Probability = 0.1 sample dataset</vt:lpstr>
      <vt:lpstr>Occupation Probability = 0.2 sample dataset </vt:lpstr>
      <vt:lpstr>Results after 5 iterations at each occupation probability</vt:lpstr>
      <vt:lpstr>Notes</vt:lpstr>
      <vt:lpstr>Fitting functions:</vt:lpstr>
      <vt:lpstr>Occ. Prob. 0.01, showing details of B and phi</vt:lpstr>
      <vt:lpstr>Occ. Prob. 0.02</vt:lpstr>
      <vt:lpstr>Occ. Prob. 0.05</vt:lpstr>
      <vt:lpstr>Occ. Prob. 0.1</vt:lpstr>
      <vt:lpstr>Occ. Prob. 0.2</vt:lpstr>
      <vt:lpstr>Occ. Prob. 0.3</vt:lpstr>
      <vt:lpstr>Decay calculated from taking &lt;cos(phi)&gt;, fit to stretched exponential</vt:lpstr>
      <vt:lpstr>Other possibilities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Simulating NV decay profiles from a noisy spin bath</dc:title>
  <dc:creator>William Kenneth Schenken</dc:creator>
  <cp:lastModifiedBy>William Kenneth Schenken</cp:lastModifiedBy>
  <cp:revision>16</cp:revision>
  <dcterms:created xsi:type="dcterms:W3CDTF">2023-04-20T01:03:52Z</dcterms:created>
  <dcterms:modified xsi:type="dcterms:W3CDTF">2025-03-05T01:18:38Z</dcterms:modified>
</cp:coreProperties>
</file>